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59" r:id="rId4"/>
    <p:sldId id="264" r:id="rId5"/>
    <p:sldId id="263" r:id="rId6"/>
    <p:sldId id="269" r:id="rId7"/>
    <p:sldId id="272" r:id="rId8"/>
    <p:sldId id="261" r:id="rId9"/>
    <p:sldId id="260" r:id="rId10"/>
    <p:sldId id="271" r:id="rId11"/>
    <p:sldId id="275" r:id="rId12"/>
    <p:sldId id="274" r:id="rId1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0"/>
  </p:normalViewPr>
  <p:slideViewPr>
    <p:cSldViewPr snapToGrid="0" snapToObjects="1">
      <p:cViewPr varScale="1">
        <p:scale>
          <a:sx n="131" d="100"/>
          <a:sy n="131" d="100"/>
        </p:scale>
        <p:origin x="10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1919AB-9D05-C64B-67B5-68503764D4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D91C9D-E2E4-8153-31F7-090CBD26D6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4D561-CC29-4DBA-849F-1827F621C66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C71176-A835-3CAE-36DA-EB8555719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08F146-1F9F-7332-B571-7898A3BC73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C6C9-D9CD-4653-8D1B-20EB72656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586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03BD748A-2658-3E25-8F65-7A878178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7AE27B5B-B836-23A1-CB5F-FE310FE2B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1E15C471-00AF-510D-9C35-F0024D2B3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6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25CE937D-4991-722B-2D31-C0E3C179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6329B903-3134-E711-4FBC-2078A954E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5CFF1871-E249-2669-0297-319BCE854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0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F84B575-834D-4742-4825-FB01B46C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7DA61CBE-5B2F-8AE7-F2B9-88FE0FD86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0FA40B54-E3BD-0DDA-6428-9567B12DB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3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2386553D-205E-CACA-D1BB-516009F5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A15F8DD1-05A9-9A7F-2779-B764B2CC9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27E83E2C-4077-A53B-6BF2-634136E6B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34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87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38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5920917B-8106-FFCD-E65F-C02E3F08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8206C5C1-8A17-0041-1227-30D212C99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3508D822-5CB3-12FD-8129-25C9A1C94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8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7DDCD53-7347-5ED5-0617-625DDCA8F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>
            <a:extLst>
              <a:ext uri="{FF2B5EF4-FFF2-40B4-BE49-F238E27FC236}">
                <a16:creationId xmlns:a16="http://schemas.microsoft.com/office/drawing/2014/main" id="{53F7FB1E-F529-2623-3183-16915E8A1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>
            <a:extLst>
              <a:ext uri="{FF2B5EF4-FFF2-40B4-BE49-F238E27FC236}">
                <a16:creationId xmlns:a16="http://schemas.microsoft.com/office/drawing/2014/main" id="{AA5965A4-20A0-221C-D8F3-BB21F6A7D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417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2a12b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2a12b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e2a12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e2a12b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B2FDE-CF8C-1275-B2C4-8F32DFCA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64C5B-1E39-4B5D-E144-C57EFEB57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B9B36C-798D-B0F3-963E-5BC63D9A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9EE948-E37B-BEFC-F324-F4B59F85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F2C5F9-F201-DE5F-F994-B93ACCEF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278388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78AA7-B7B1-F024-CF9A-28527E25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E08F5-D8F8-908B-C947-066139D8E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F86FD-B8DB-A1F4-918B-71B388E5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FCE232-AE24-0D75-36C1-F672173C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09B514-5E58-6759-E78C-B76A1E3E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896514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D7B56F-FD25-3E66-6ABA-FD086DCFA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FB871E-4989-5C72-9D06-43609BFA1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DFA31-13A8-4E2A-CCB7-79DEEC83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08BEC-E1EC-8D87-891E-06EC6332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36C9C-819D-B9AA-2972-41D3C0E1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63556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46050" lvl="0" indent="0" algn="l"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48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52200-C6BA-26AF-97DD-50123D83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E30AD-406F-1E50-6163-0369793B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7BCA9-4554-F8AD-6E07-8F24C367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8C42A-C224-7CD7-00D7-81DCD60D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8D9CA9-F184-B7F9-4682-5CF2E461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799847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A6774-E4BE-5BB8-B91A-3ADAD306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DD66DD-3339-8AB0-8772-3670A1F9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5A0DCF-1F4A-FF25-DB77-3B21CE30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CEE686-5F74-3591-5A54-95FAA29E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D55D89-F341-DF69-08D3-4CA3D65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067683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3426D-C111-2253-87FE-C7E9BFE6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B47E40-2DF2-213D-FDBD-1E969CEA8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D7F1A9-B906-07F8-4619-0173E66F7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4BFE23-CFC1-C6CE-B8A1-8FA5F1B5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F520CD-0D90-5D61-E824-BC3DE182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56CC7-A58F-3067-0E52-98CF1726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90508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36342-5AC2-2D94-2285-14C38A4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5795FC-71F8-C3F1-29B0-18F0177A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297D90-D8C3-70E2-C70E-14D18C72B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724CC3-06C7-CCF6-E906-45753FE4C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17D4FD-B847-A4B4-7FC2-58463FDC2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D2ED07-032E-A2B0-C137-4C78F079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3C58D9-22A5-5230-B38E-D9991CA2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D5E556-9ECA-60D0-1BA9-DDDD961C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64180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ABD22-4FFC-F21C-DF84-CAB700AB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5C0B5C-254B-B137-ECD1-8D556678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A09A11-9A04-BB11-1BA5-B50C8B05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EFD212-1C70-97AF-0ECA-250A959B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511233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DFA566-1C89-403E-C823-D97594CF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98CC26-D67F-3796-4B8E-DD574229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32237-63D4-FBBD-278E-1D6A7B94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04651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5B1E2-8AD2-72BD-6D4A-038A2FA4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E24819-F9C1-8842-F467-3E5F8A86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4A933D-1D79-A926-EE29-D473FA87D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E22543-1E21-70E1-5A49-96A4A175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7D3430-FA15-66C5-1469-2939774D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32A54D-719D-494C-E72B-128CFE9C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928353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093B2-B9F3-7B13-090B-7383C045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32130-93D7-17AB-C028-259B26CC2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07158-0FE5-02B6-57EF-84300E0E8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651B06-7D19-27A6-6B76-0F251E2F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6F79D-5A87-5BF4-0F8B-5003FB40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283542-6FA8-299B-1244-1C147B39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825101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43C4D-773F-A222-F56E-34205361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83D505-C81C-7739-40B5-F13E1632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17312-2838-082F-E025-2377D3D52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293E-E3FF-42F9-871F-1680EE29FFD2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46DD10-3683-7F3F-2F38-DEC6821B5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AA266E-7E06-77B8-667D-E75E1330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3033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Progozavrs/Taski-Helper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taski-helper.moo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gozavrs/Taski-Helper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aski-helper.mooo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C7375D-ECE3-92F4-28C3-34F53EBB63C0}"/>
              </a:ext>
            </a:extLst>
          </p:cNvPr>
          <p:cNvSpPr/>
          <p:nvPr/>
        </p:nvSpPr>
        <p:spPr>
          <a:xfrm>
            <a:off x="0" y="1294714"/>
            <a:ext cx="9143999" cy="1935532"/>
          </a:xfrm>
          <a:prstGeom prst="rect">
            <a:avLst/>
          </a:prstGeom>
          <a:solidFill>
            <a:schemeClr val="accent1"/>
          </a:solidFill>
          <a:ln w="555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Google Shape;92;p14">
            <a:extLst>
              <a:ext uri="{FF2B5EF4-FFF2-40B4-BE49-F238E27FC236}">
                <a16:creationId xmlns:a16="http://schemas.microsoft.com/office/drawing/2014/main" id="{41A85349-2CDB-664F-3211-E4DA6085EB9E}"/>
              </a:ext>
            </a:extLst>
          </p:cNvPr>
          <p:cNvSpPr txBox="1">
            <a:spLocks/>
          </p:cNvSpPr>
          <p:nvPr/>
        </p:nvSpPr>
        <p:spPr>
          <a:xfrm>
            <a:off x="1464469" y="1909367"/>
            <a:ext cx="6357937" cy="91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 err="1">
                <a:solidFill>
                  <a:schemeClr val="bg1"/>
                </a:solidFill>
                <a:latin typeface="+mn-lt"/>
              </a:rPr>
              <a:t>Taski</a:t>
            </a:r>
            <a:r>
              <a:rPr lang="en-US" sz="5400" dirty="0">
                <a:solidFill>
                  <a:schemeClr val="bg1"/>
                </a:solidFill>
                <a:latin typeface="+mn-lt"/>
              </a:rPr>
              <a:t>-Helper</a:t>
            </a:r>
            <a:endParaRPr lang="ru-RU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Google Shape;92;p14">
            <a:extLst>
              <a:ext uri="{FF2B5EF4-FFF2-40B4-BE49-F238E27FC236}">
                <a16:creationId xmlns:a16="http://schemas.microsoft.com/office/drawing/2014/main" id="{9A94C2ED-E196-C26E-81A5-E566E66936CF}"/>
              </a:ext>
            </a:extLst>
          </p:cNvPr>
          <p:cNvSpPr txBox="1">
            <a:spLocks/>
          </p:cNvSpPr>
          <p:nvPr/>
        </p:nvSpPr>
        <p:spPr>
          <a:xfrm>
            <a:off x="1538287" y="3342467"/>
            <a:ext cx="6357937" cy="71015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dirty="0" err="1">
                <a:latin typeface="+mn-lt"/>
              </a:rPr>
              <a:t>Прогозавры</a:t>
            </a:r>
            <a:endParaRPr lang="ru-RU" sz="4000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947C37-6936-4DA2-9676-D5B130FA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02" y="459106"/>
            <a:ext cx="1017597" cy="4428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D1D78A-9FAB-4F7E-A468-71F42FF07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337" y="540357"/>
            <a:ext cx="1412581" cy="3324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AD66E0-CC06-4F13-86FD-5F8CF70F7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671" y="344741"/>
            <a:ext cx="707232" cy="6562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A24A2-A362-4846-8FDD-AA729DB2B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258" y="-214000"/>
            <a:ext cx="1307308" cy="1605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73E6743-5F58-BF6D-728C-788840153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начок 10 со сплошной заливкой">
            <a:extLst>
              <a:ext uri="{FF2B5EF4-FFF2-40B4-BE49-F238E27FC236}">
                <a16:creationId xmlns:a16="http://schemas.microsoft.com/office/drawing/2014/main" id="{238ABDC4-87F2-31BE-AB8D-16B2A4892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306" y="119904"/>
            <a:ext cx="535201" cy="535201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340E8F8-0447-928B-4B2F-F175F0F2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1" y="291849"/>
            <a:ext cx="6241936" cy="726511"/>
          </a:xfrm>
        </p:spPr>
        <p:txBody>
          <a:bodyPr/>
          <a:lstStyle/>
          <a:p>
            <a:r>
              <a:rPr lang="ru-RU" dirty="0"/>
              <a:t>Презентация продукта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8B4D29-D61F-5F9F-E72A-51EF1B693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45" y="1188997"/>
            <a:ext cx="3752329" cy="37316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4F18C7-BB5F-D0E4-D5A3-26D86B883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426" y="1188997"/>
            <a:ext cx="3723429" cy="37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7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7206E12-A802-9A4B-37C0-2FAB73D5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начок 10 со сплошной заливкой">
            <a:extLst>
              <a:ext uri="{FF2B5EF4-FFF2-40B4-BE49-F238E27FC236}">
                <a16:creationId xmlns:a16="http://schemas.microsoft.com/office/drawing/2014/main" id="{64CA475C-7F0D-68D4-503C-FDDD4AE38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5306" y="119904"/>
            <a:ext cx="535201" cy="535201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C3276B7-D610-C024-5B82-34C594EB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1" y="291849"/>
            <a:ext cx="6241936" cy="726511"/>
          </a:xfrm>
        </p:spPr>
        <p:txBody>
          <a:bodyPr/>
          <a:lstStyle/>
          <a:p>
            <a:r>
              <a:rPr lang="ru-RU" dirty="0"/>
              <a:t>Презентация продукта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BA472F-85FB-0B43-53D6-C25A5BAEB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46" y="1158812"/>
            <a:ext cx="2192743" cy="3692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760D69-63F9-C0A8-A15B-95352C657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794" y="1158812"/>
            <a:ext cx="2942040" cy="36915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993798-F4BA-FAF4-B0AA-AFACDFBDD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839" y="1158812"/>
            <a:ext cx="2394349" cy="36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44B6022-B52B-D43C-2B64-73A41429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83CDE4-D7EA-27B2-4376-B55C3504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0" y="463442"/>
            <a:ext cx="3674403" cy="3674403"/>
          </a:xfrm>
          <a:prstGeom prst="rect">
            <a:avLst/>
          </a:prstGeom>
        </p:spPr>
      </p:pic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36017AC3-C284-5FDF-101E-174EDF0DCE84}"/>
              </a:ext>
            </a:extLst>
          </p:cNvPr>
          <p:cNvSpPr txBox="1">
            <a:spLocks/>
          </p:cNvSpPr>
          <p:nvPr/>
        </p:nvSpPr>
        <p:spPr>
          <a:xfrm>
            <a:off x="510523" y="4064693"/>
            <a:ext cx="348718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 sz="2000" dirty="0">
                <a:hlinkClick r:id="rId4"/>
              </a:rPr>
              <a:t>https://taski-helper.mooo.com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CDFD9D-509F-C291-733A-90B53E33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63441"/>
            <a:ext cx="3674403" cy="3674403"/>
          </a:xfrm>
          <a:prstGeom prst="rect">
            <a:avLst/>
          </a:prstGeom>
        </p:spPr>
      </p:pic>
      <p:sp>
        <p:nvSpPr>
          <p:cNvPr id="13" name="Google Shape;104;p16">
            <a:extLst>
              <a:ext uri="{FF2B5EF4-FFF2-40B4-BE49-F238E27FC236}">
                <a16:creationId xmlns:a16="http://schemas.microsoft.com/office/drawing/2014/main" id="{B0C03FFC-BE41-71DD-2FBA-EDDE1FFBD6F5}"/>
              </a:ext>
            </a:extLst>
          </p:cNvPr>
          <p:cNvSpPr txBox="1">
            <a:spLocks/>
          </p:cNvSpPr>
          <p:nvPr/>
        </p:nvSpPr>
        <p:spPr>
          <a:xfrm>
            <a:off x="4125373" y="4061957"/>
            <a:ext cx="4734421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 sz="2000" dirty="0">
                <a:hlinkClick r:id="rId6"/>
              </a:rPr>
              <a:t>https://github.com/Progozavrs/Taski-Helper</a:t>
            </a:r>
            <a:endParaRPr lang="ru-RU" sz="2000" dirty="0"/>
          </a:p>
          <a:p>
            <a:endParaRPr lang="ru-RU" sz="20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67F66897-1D7B-7028-F4FF-25CA7829A6E3}"/>
              </a:ext>
            </a:extLst>
          </p:cNvPr>
          <p:cNvSpPr/>
          <p:nvPr/>
        </p:nvSpPr>
        <p:spPr>
          <a:xfrm>
            <a:off x="8519187" y="185996"/>
            <a:ext cx="461454" cy="43814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DA71D-60E9-C8DF-3B26-CA4A8C64CF90}"/>
              </a:ext>
            </a:extLst>
          </p:cNvPr>
          <p:cNvSpPr txBox="1"/>
          <p:nvPr/>
        </p:nvSpPr>
        <p:spPr>
          <a:xfrm>
            <a:off x="8533368" y="220401"/>
            <a:ext cx="4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ptos Display" panose="020B00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8814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DFE3AF0-1285-F9A1-7413-05A9CDED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Значок со сплошной заливкой">
            <a:extLst>
              <a:ext uri="{FF2B5EF4-FFF2-40B4-BE49-F238E27FC236}">
                <a16:creationId xmlns:a16="http://schemas.microsoft.com/office/drawing/2014/main" id="{9FD89B78-79A6-A7C5-0ED1-C2757729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355" y="122690"/>
            <a:ext cx="535200" cy="53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DA1CE4-380B-BB84-4F16-1C8F32F9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0" y="463442"/>
            <a:ext cx="3674403" cy="3674403"/>
          </a:xfrm>
          <a:prstGeom prst="rect">
            <a:avLst/>
          </a:prstGeom>
        </p:spPr>
      </p:pic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403579C7-45A2-89D1-0FD1-458FB6F9E107}"/>
              </a:ext>
            </a:extLst>
          </p:cNvPr>
          <p:cNvSpPr txBox="1">
            <a:spLocks/>
          </p:cNvSpPr>
          <p:nvPr/>
        </p:nvSpPr>
        <p:spPr>
          <a:xfrm>
            <a:off x="510523" y="4064693"/>
            <a:ext cx="348718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 sz="2000" dirty="0">
                <a:hlinkClick r:id="rId6"/>
              </a:rPr>
              <a:t>https://taski-helper.mooo.com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58BEAC-88D5-BA89-1E0C-19A61B60D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63441"/>
            <a:ext cx="3674403" cy="3674403"/>
          </a:xfrm>
          <a:prstGeom prst="rect">
            <a:avLst/>
          </a:prstGeom>
        </p:spPr>
      </p:pic>
      <p:sp>
        <p:nvSpPr>
          <p:cNvPr id="13" name="Google Shape;104;p16">
            <a:extLst>
              <a:ext uri="{FF2B5EF4-FFF2-40B4-BE49-F238E27FC236}">
                <a16:creationId xmlns:a16="http://schemas.microsoft.com/office/drawing/2014/main" id="{075B5D9A-8CFF-3EC0-5651-357FBAB3CF23}"/>
              </a:ext>
            </a:extLst>
          </p:cNvPr>
          <p:cNvSpPr txBox="1">
            <a:spLocks/>
          </p:cNvSpPr>
          <p:nvPr/>
        </p:nvSpPr>
        <p:spPr>
          <a:xfrm>
            <a:off x="4125373" y="4061957"/>
            <a:ext cx="4734421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48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GB" sz="2000" dirty="0">
                <a:hlinkClick r:id="rId8"/>
              </a:rPr>
              <a:t>https://github.com/Progozavrs/Taski-Helper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2439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2488A3F9-6B40-0C01-41B1-6B53B7C7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1" b="91218" l="6154" r="90000">
                        <a14:foregroundMark x1="86154" y1="5897" x2="72009" y2="87500"/>
                        <a14:foregroundMark x1="72009" y1="87500" x2="89145" y2="84359"/>
                        <a14:foregroundMark x1="89145" y1="84359" x2="65385" y2="84872"/>
                        <a14:foregroundMark x1="65385" y1="84872" x2="59316" y2="80192"/>
                        <a14:foregroundMark x1="73205" y1="34231" x2="48333" y2="7564"/>
                        <a14:foregroundMark x1="24974" y1="11252" x2="23617" y2="11466"/>
                        <a14:foregroundMark x1="48333" y1="7564" x2="26734" y2="10974"/>
                        <a14:foregroundMark x1="9891" y1="21479" x2="2991" y2="42500"/>
                        <a14:foregroundMark x1="2991" y1="42500" x2="53205" y2="90385"/>
                        <a14:foregroundMark x1="53205" y1="90385" x2="75983" y2="75064"/>
                        <a14:foregroundMark x1="75983" y1="75064" x2="77094" y2="34744"/>
                        <a14:foregroundMark x1="77094" y1="34744" x2="51752" y2="5321"/>
                        <a14:foregroundMark x1="51752" y1="5321" x2="42009" y2="5321"/>
                        <a14:foregroundMark x1="27094" y1="17500" x2="2991" y2="46987"/>
                        <a14:foregroundMark x1="2991" y1="46987" x2="41111" y2="89487"/>
                        <a14:foregroundMark x1="41111" y1="89487" x2="93120" y2="81987"/>
                        <a14:foregroundMark x1="93120" y1="81987" x2="96239" y2="24038"/>
                        <a14:foregroundMark x1="96239" y1="24038" x2="80171" y2="5897"/>
                        <a14:foregroundMark x1="80171" y1="5897" x2="17009" y2="16859"/>
                        <a14:foregroundMark x1="17009" y1="16859" x2="8205" y2="25256"/>
                        <a14:foregroundMark x1="38803" y1="14231" x2="25812" y2="32564"/>
                        <a14:foregroundMark x1="25812" y1="32564" x2="20726" y2="24359"/>
                        <a14:foregroundMark x1="25085" y1="19936" x2="21709" y2="49551"/>
                        <a14:foregroundMark x1="21709" y1="49551" x2="9188" y2="32115"/>
                        <a14:foregroundMark x1="9188" y1="32115" x2="9188" y2="32115"/>
                        <a14:foregroundMark x1="14744" y1="26474" x2="27436" y2="36667"/>
                        <a14:foregroundMark x1="27436" y1="36667" x2="13120" y2="23654"/>
                        <a14:foregroundMark x1="13120" y1="23654" x2="9957" y2="26154"/>
                        <a14:foregroundMark x1="21111" y1="28846" x2="35214" y2="43654"/>
                        <a14:foregroundMark x1="35214" y1="43654" x2="22692" y2="51538"/>
                        <a14:foregroundMark x1="73803" y1="28846" x2="60897" y2="51731"/>
                        <a14:foregroundMark x1="60897" y1="51731" x2="69017" y2="32244"/>
                        <a14:foregroundMark x1="69017" y1="32244" x2="52949" y2="24359"/>
                        <a14:foregroundMark x1="76795" y1="11282" x2="71026" y2="7372"/>
                        <a14:foregroundMark x1="63889" y1="27051" x2="55342" y2="54551"/>
                        <a14:foregroundMark x1="55342" y1="54551" x2="57692" y2="26859"/>
                        <a14:foregroundMark x1="57692" y1="26859" x2="46752" y2="21410"/>
                        <a14:foregroundMark x1="48974" y1="19038" x2="37009" y2="22308"/>
                        <a14:foregroundMark x1="81581" y1="11282" x2="88376" y2="32115"/>
                        <a14:foregroundMark x1="88376" y1="32115" x2="75214" y2="19038"/>
                        <a14:foregroundMark x1="81581" y1="22308" x2="89915" y2="74167"/>
                        <a14:foregroundMark x1="89915" y1="74167" x2="72265" y2="91282"/>
                        <a14:foregroundMark x1="72265" y1="91282" x2="51923" y2="99295"/>
                        <a14:foregroundMark x1="51923" y1="99295" x2="15598" y2="94615"/>
                        <a14:foregroundMark x1="15598" y1="94615" x2="6154" y2="69551"/>
                        <a14:foregroundMark x1="6154" y1="69551" x2="8974" y2="50962"/>
                        <a14:foregroundMark x1="6795" y1="56603" x2="43803" y2="91218"/>
                        <a14:foregroundMark x1="43803" y1="91218" x2="58504" y2="89423"/>
                        <a14:backgroundMark x1="6795" y1="16603" x2="19444" y2="11282"/>
                        <a14:backgroundMark x1="19444" y1="11282" x2="18120" y2="7115"/>
                        <a14:backgroundMark x1="12179" y1="12436" x2="19744" y2="10385"/>
                        <a14:backgroundMark x1="12350" y1="14872" x2="23291" y2="7692"/>
                        <a14:backgroundMark x1="8803" y1="19615" x2="26624" y2="11282"/>
                        <a14:backgroundMark x1="26624" y1="11282" x2="27692" y2="5897"/>
                        <a14:backgroundMark x1="10983" y1="16923" x2="25684" y2="8269"/>
                        <a14:backgroundMark x1="25684" y1="8269" x2="25684" y2="8269"/>
                        <a14:backgroundMark x1="11752" y1="15128" x2="9786" y2="21410"/>
                        <a14:backgroundMark x1="10769" y1="16346" x2="25684" y2="9744"/>
                        <a14:backgroundMark x1="25684" y1="9744" x2="3205" y2="15769"/>
                        <a14:backgroundMark x1="18333" y1="11859" x2="27094" y2="5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20" y="2694440"/>
            <a:ext cx="3677883" cy="24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57190" y="277777"/>
            <a:ext cx="3264649" cy="76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Проблема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557190" y="1408565"/>
            <a:ext cx="4928036" cy="298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У студентов проблемы с эффективным распределением своего времени. Часто это приводит к невозможности своевременно выполнять поставленные задачи. </a:t>
            </a:r>
          </a:p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Это негативно сказывается на их учебной успеваемости и общем уровне стресса.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2956B4-6F39-1F47-5D4B-6BDD3869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0" b="91054" l="9744" r="89776">
                        <a14:foregroundMark x1="83387" y1="88978" x2="89457" y2="69489"/>
                        <a14:foregroundMark x1="89457" y1="69489" x2="88019" y2="41214"/>
                        <a14:foregroundMark x1="88019" y1="41214" x2="89776" y2="30990"/>
                        <a14:foregroundMark x1="89776" y1="30990" x2="79712" y2="11182"/>
                        <a14:foregroundMark x1="79712" y1="11182" x2="33866" y2="4313"/>
                        <a14:foregroundMark x1="33866" y1="4313" x2="22045" y2="7029"/>
                        <a14:foregroundMark x1="22045" y1="7029" x2="13898" y2="12300"/>
                        <a14:foregroundMark x1="13898" y1="12300" x2="9105" y2="29872"/>
                        <a14:foregroundMark x1="9105" y1="29872" x2="12939" y2="40096"/>
                        <a14:foregroundMark x1="12939" y1="40096" x2="7348" y2="62620"/>
                        <a14:foregroundMark x1="7348" y1="62620" x2="9425" y2="79872"/>
                        <a14:foregroundMark x1="9425" y1="79872" x2="20927" y2="88498"/>
                        <a14:foregroundMark x1="20927" y1="88498" x2="31470" y2="91214"/>
                        <a14:foregroundMark x1="31470" y1="91214" x2="40774" y2="90484"/>
                        <a14:foregroundMark x1="75862" y1="88587" x2="81470" y2="89457"/>
                        <a14:foregroundMark x1="81470" y1="89457" x2="83546" y2="89297"/>
                        <a14:foregroundMark x1="68211" y1="76837" x2="53035" y2="80990"/>
                        <a14:foregroundMark x1="53035" y1="80990" x2="30032" y2="71246"/>
                        <a14:foregroundMark x1="30032" y1="71246" x2="30192" y2="48083"/>
                        <a14:foregroundMark x1="30192" y1="48083" x2="59744" y2="52396"/>
                        <a14:foregroundMark x1="59744" y1="52396" x2="61502" y2="71565"/>
                        <a14:foregroundMark x1="61502" y1="71565" x2="61342" y2="72524"/>
                        <a14:foregroundMark x1="40895" y1="52396" x2="45687" y2="64856"/>
                        <a14:foregroundMark x1="45687" y1="64856" x2="58147" y2="67412"/>
                        <a14:foregroundMark x1="58147" y1="67412" x2="41693" y2="55751"/>
                        <a14:foregroundMark x1="41693" y1="55751" x2="40096" y2="55431"/>
                        <a14:foregroundMark x1="49201" y1="52716" x2="53035" y2="64217"/>
                        <a14:foregroundMark x1="53035" y1="64217" x2="39776" y2="54792"/>
                        <a14:foregroundMark x1="37700" y1="53035" x2="31789" y2="51917"/>
                        <a14:foregroundMark x1="42013" y1="50639" x2="33546" y2="58946"/>
                        <a14:foregroundMark x1="33546" y1="58946" x2="33706" y2="53355"/>
                        <a14:foregroundMark x1="16613" y1="51118" x2="15016" y2="51278"/>
                        <a14:foregroundMark x1="79712" y1="60064" x2="85623" y2="50160"/>
                        <a14:foregroundMark x1="85623" y1="50160" x2="82748" y2="30192"/>
                        <a14:foregroundMark x1="82748" y1="30192" x2="61022" y2="23962"/>
                        <a14:foregroundMark x1="61022" y1="23962" x2="35144" y2="48562"/>
                        <a14:foregroundMark x1="73003" y1="27955" x2="63578" y2="27796"/>
                        <a14:foregroundMark x1="63578" y1="27796" x2="56550" y2="55751"/>
                        <a14:foregroundMark x1="56550" y1="55751" x2="72843" y2="47125"/>
                        <a14:foregroundMark x1="72843" y1="47125" x2="71406" y2="33546"/>
                        <a14:foregroundMark x1="71406" y1="33546" x2="67252" y2="29073"/>
                        <a14:foregroundMark x1="80192" y1="33067" x2="79712" y2="43610"/>
                        <a14:foregroundMark x1="79712" y1="43610" x2="79872" y2="35942"/>
                        <a14:foregroundMark x1="81789" y1="31789" x2="74441" y2="45367"/>
                        <a14:foregroundMark x1="74441" y1="45367" x2="79872" y2="33227"/>
                        <a14:foregroundMark x1="79872" y1="33227" x2="77796" y2="32109"/>
                        <a14:foregroundMark x1="81789" y1="31470" x2="73003" y2="45527"/>
                        <a14:foregroundMark x1="73003" y1="45527" x2="83546" y2="44089"/>
                        <a14:foregroundMark x1="83546" y1="44089" x2="81629" y2="32268"/>
                        <a14:foregroundMark x1="81629" y1="32268" x2="78914" y2="30032"/>
                        <a14:foregroundMark x1="50799" y1="27476" x2="42971" y2="43291"/>
                        <a14:foregroundMark x1="42971" y1="43291" x2="51438" y2="31470"/>
                        <a14:foregroundMark x1="51438" y1="31470" x2="41534" y2="26997"/>
                        <a14:foregroundMark x1="44888" y1="24281" x2="33067" y2="23482"/>
                        <a14:foregroundMark x1="33067" y1="23482" x2="36422" y2="34345"/>
                        <a14:foregroundMark x1="36422" y1="34345" x2="42812" y2="24281"/>
                        <a14:foregroundMark x1="42812" y1="24281" x2="37540" y2="22045"/>
                        <a14:foregroundMark x1="46805" y1="12300" x2="31949" y2="15335"/>
                        <a14:foregroundMark x1="31949" y1="15335" x2="40895" y2="19010"/>
                        <a14:foregroundMark x1="40895" y1="19010" x2="39776" y2="11182"/>
                        <a14:foregroundMark x1="44409" y1="9744" x2="24281" y2="13419"/>
                        <a14:foregroundMark x1="24281" y1="13419" x2="35783" y2="19489"/>
                        <a14:foregroundMark x1="35783" y1="19489" x2="39457" y2="18690"/>
                        <a14:foregroundMark x1="48722" y1="8466" x2="26198" y2="6550"/>
                        <a14:foregroundMark x1="26198" y1="6550" x2="23482" y2="7987"/>
                        <a14:foregroundMark x1="39617" y1="88019" x2="53195" y2="88179"/>
                        <a14:foregroundMark x1="53195" y1="88179" x2="67412" y2="86741"/>
                        <a14:foregroundMark x1="67412" y1="86741" x2="74121" y2="83706"/>
                        <a14:foregroundMark x1="80671" y1="12939" x2="84665" y2="19808"/>
                        <a14:foregroundMark x1="79712" y1="11981" x2="85623" y2="19329"/>
                        <a14:foregroundMark x1="85623" y1="19329" x2="85623" y2="21406"/>
                        <a14:foregroundMark x1="80511" y1="13099" x2="83866" y2="18211"/>
                        <a14:foregroundMark x1="79712" y1="10064" x2="84505" y2="18690"/>
                        <a14:foregroundMark x1="84505" y1="18690" x2="83706" y2="19010"/>
                        <a14:foregroundMark x1="81470" y1="11182" x2="84824" y2="19169"/>
                        <a14:foregroundMark x1="48722" y1="14058" x2="42652" y2="13419"/>
                        <a14:foregroundMark x1="40895" y1="14696" x2="37700" y2="11821"/>
                        <a14:foregroundMark x1="81949" y1="11821" x2="83227" y2="21406"/>
                        <a14:foregroundMark x1="81789" y1="11182" x2="88498" y2="19968"/>
                        <a14:foregroundMark x1="88498" y1="19968" x2="88179" y2="22045"/>
                        <a14:foregroundMark x1="45527" y1="12300" x2="38978" y2="12780"/>
                        <a14:foregroundMark x1="24760" y1="33227" x2="24760" y2="43131"/>
                        <a14:foregroundMark x1="24760" y1="43131" x2="23802" y2="33227"/>
                        <a14:foregroundMark x1="23802" y1="33227" x2="23482" y2="33067"/>
                        <a14:foregroundMark x1="43930" y1="12780" x2="40415" y2="13099"/>
                        <a14:foregroundMark x1="44728" y1="12460" x2="43291" y2="24760"/>
                        <a14:foregroundMark x1="43291" y1="24760" x2="38978" y2="14058"/>
                        <a14:foregroundMark x1="38978" y1="14058" x2="34185" y2="12460"/>
                        <a14:backgroundMark x1="31310" y1="94409" x2="51716" y2="90485"/>
                        <a14:backgroundMark x1="67437" y1="88608" x2="74760" y2="90096"/>
                        <a14:backgroundMark x1="74760" y1="90096" x2="75399" y2="94409"/>
                        <a14:backgroundMark x1="49840" y1="91374" x2="69489" y2="92652"/>
                        <a14:backgroundMark x1="69489" y1="92652" x2="69968" y2="92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00" y="12269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 descr="Значок 3 со сплошной заливкой">
            <a:extLst>
              <a:ext uri="{FF2B5EF4-FFF2-40B4-BE49-F238E27FC236}">
                <a16:creationId xmlns:a16="http://schemas.microsoft.com/office/drawing/2014/main" id="{819429F3-DE76-B442-EF60-9C39E8374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5355" y="122690"/>
            <a:ext cx="535200" cy="53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289320"/>
            <a:ext cx="2555075" cy="76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Решение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564264" y="1222795"/>
            <a:ext cx="5917004" cy="150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Наш продукт позволяет объединять задачи в группы (к которым можно открывать доступ другим пользователям), следить за ходом их выполнения. </a:t>
            </a:r>
            <a:endParaRPr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3C823E1-DD32-E427-D8D0-30620D98D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0" y="2949291"/>
            <a:ext cx="2481002" cy="19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5;p16">
            <a:extLst>
              <a:ext uri="{FF2B5EF4-FFF2-40B4-BE49-F238E27FC236}">
                <a16:creationId xmlns:a16="http://schemas.microsoft.com/office/drawing/2014/main" id="{34F0318C-0FD4-CA21-3137-BC21FC576F36}"/>
              </a:ext>
            </a:extLst>
          </p:cNvPr>
          <p:cNvSpPr txBox="1">
            <a:spLocks/>
          </p:cNvSpPr>
          <p:nvPr/>
        </p:nvSpPr>
        <p:spPr>
          <a:xfrm>
            <a:off x="3522766" y="3282535"/>
            <a:ext cx="4645152" cy="15057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Aft>
                <a:spcPts val="1600"/>
              </a:spcAft>
            </a:pPr>
            <a:r>
              <a:rPr lang="ru-RU" dirty="0"/>
              <a:t>Сайт имеет минималистичный интерфейс, содержащий необходимые для тайм-менеджмента инструменты.</a:t>
            </a:r>
          </a:p>
        </p:txBody>
      </p:sp>
      <p:pic>
        <p:nvPicPr>
          <p:cNvPr id="14" name="Рисунок 13" descr="Значок 4 со сплошной заливкой">
            <a:extLst>
              <a:ext uri="{FF2B5EF4-FFF2-40B4-BE49-F238E27FC236}">
                <a16:creationId xmlns:a16="http://schemas.microsoft.com/office/drawing/2014/main" id="{105390A2-E2AE-5585-E420-082EF5B40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5355" y="122690"/>
            <a:ext cx="535200" cy="535200"/>
          </a:xfrm>
          <a:prstGeom prst="rect">
            <a:avLst/>
          </a:prstGeom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739D77A8-B344-5780-0FEA-77A4CFB9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962" y="970129"/>
            <a:ext cx="1913573" cy="18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5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75830" y="291651"/>
            <a:ext cx="7688700" cy="76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Стек технологий</a:t>
            </a:r>
            <a:endParaRPr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A2A892-0518-953B-10C2-706CAAEB1379}"/>
              </a:ext>
            </a:extLst>
          </p:cNvPr>
          <p:cNvGrpSpPr/>
          <p:nvPr/>
        </p:nvGrpSpPr>
        <p:grpSpPr>
          <a:xfrm>
            <a:off x="575830" y="1051876"/>
            <a:ext cx="9373697" cy="3414820"/>
            <a:chOff x="1403608" y="728380"/>
            <a:chExt cx="12431515" cy="4588385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E3E7B6EB-1544-7A14-7391-92128FEF3761}"/>
                </a:ext>
              </a:extLst>
            </p:cNvPr>
            <p:cNvGrpSpPr/>
            <p:nvPr/>
          </p:nvGrpSpPr>
          <p:grpSpPr>
            <a:xfrm>
              <a:off x="1403608" y="728380"/>
              <a:ext cx="12431515" cy="3809236"/>
              <a:chOff x="1170181" y="2689151"/>
              <a:chExt cx="12431515" cy="3809236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6B1F7B76-D311-688B-4F90-29262D728FA4}"/>
                  </a:ext>
                </a:extLst>
              </p:cNvPr>
              <p:cNvGrpSpPr/>
              <p:nvPr/>
            </p:nvGrpSpPr>
            <p:grpSpPr>
              <a:xfrm>
                <a:off x="1170181" y="4041483"/>
                <a:ext cx="10767600" cy="2456904"/>
                <a:chOff x="4811753" y="3741506"/>
                <a:chExt cx="6818611" cy="1555841"/>
              </a:xfrm>
            </p:grpSpPr>
            <p:pic>
              <p:nvPicPr>
                <p:cNvPr id="15" name="Picture 6" descr="Code, development, logo, mysql icon - Free download">
                  <a:extLst>
                    <a:ext uri="{FF2B5EF4-FFF2-40B4-BE49-F238E27FC236}">
                      <a16:creationId xmlns:a16="http://schemas.microsoft.com/office/drawing/2014/main" id="{1FAA4830-F7AC-7F7B-D626-7979C164B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11753" y="3749347"/>
                  <a:ext cx="1547999" cy="1548000"/>
                </a:xfrm>
                <a:prstGeom prst="snip2DiagRect">
                  <a:avLst>
                    <a:gd name="adj1" fmla="val 21195"/>
                    <a:gd name="adj2" fmla="val 0"/>
                  </a:avLst>
                </a:prstGeom>
                <a:solidFill>
                  <a:srgbClr val="FFFFFF">
                    <a:shade val="85000"/>
                  </a:srgbClr>
                </a:solidFill>
                <a:ln w="28575" cap="sq">
                  <a:solidFill>
                    <a:srgbClr val="FFFFFF"/>
                  </a:solidFill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16" name="Picture 12" descr="Express js Icons, Logos, Symbols – Free Download PNG, SVG">
                  <a:extLst>
                    <a:ext uri="{FF2B5EF4-FFF2-40B4-BE49-F238E27FC236}">
                      <a16:creationId xmlns:a16="http://schemas.microsoft.com/office/drawing/2014/main" id="{2B9E7333-EA41-9ABE-030E-1E1CFEEBAF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2987" y="3749347"/>
                  <a:ext cx="1548000" cy="1548000"/>
                </a:xfrm>
                <a:prstGeom prst="snip2DiagRect">
                  <a:avLst>
                    <a:gd name="adj1" fmla="val 21195"/>
                    <a:gd name="adj2" fmla="val 0"/>
                  </a:avLst>
                </a:prstGeom>
                <a:solidFill>
                  <a:srgbClr val="FFFFFF">
                    <a:shade val="85000"/>
                  </a:srgbClr>
                </a:solidFill>
                <a:ln w="28575" cap="sq">
                  <a:solidFill>
                    <a:srgbClr val="FFFFFF"/>
                  </a:solidFill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18" name="Picture 24" descr="Node JS Web Development Services Company | Hire Best Node.JS Developers  India">
                  <a:extLst>
                    <a:ext uri="{FF2B5EF4-FFF2-40B4-BE49-F238E27FC236}">
                      <a16:creationId xmlns:a16="http://schemas.microsoft.com/office/drawing/2014/main" id="{6D392630-507A-DB9A-B7F9-59ED12B4A2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82364" y="3741506"/>
                  <a:ext cx="1548000" cy="1548000"/>
                </a:xfrm>
                <a:prstGeom prst="snip2DiagRect">
                  <a:avLst>
                    <a:gd name="adj1" fmla="val 21195"/>
                    <a:gd name="adj2" fmla="val 0"/>
                  </a:avLst>
                </a:prstGeom>
                <a:solidFill>
                  <a:srgbClr val="FFFFFF">
                    <a:shade val="85000"/>
                  </a:srgbClr>
                </a:solidFill>
                <a:ln w="28575" cap="sq">
                  <a:solidFill>
                    <a:srgbClr val="FFFFFF"/>
                  </a:solidFill>
                  <a:miter lim="800000"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</p:grp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01861B0-AC45-637E-484D-05BB66DC24FE}"/>
                  </a:ext>
                </a:extLst>
              </p:cNvPr>
              <p:cNvSpPr/>
              <p:nvPr/>
            </p:nvSpPr>
            <p:spPr>
              <a:xfrm>
                <a:off x="1422420" y="2689151"/>
                <a:ext cx="12179276" cy="1364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spc="12000" dirty="0"/>
                  <a:t>MEVN</a:t>
                </a:r>
                <a:endParaRPr lang="ru-RU" sz="6000" spc="12000" dirty="0"/>
              </a:p>
            </p:txBody>
          </p:sp>
        </p:grp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4F35767-02A1-E23D-C67E-45254B26114F}"/>
                </a:ext>
              </a:extLst>
            </p:cNvPr>
            <p:cNvSpPr/>
            <p:nvPr/>
          </p:nvSpPr>
          <p:spPr>
            <a:xfrm>
              <a:off x="1516873" y="4592144"/>
              <a:ext cx="1803209" cy="719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/>
                <a:t>MySQL</a:t>
              </a:r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1D32B19-E66F-0406-2D86-566075A0CB97}"/>
                </a:ext>
              </a:extLst>
            </p:cNvPr>
            <p:cNvSpPr/>
            <p:nvPr/>
          </p:nvSpPr>
          <p:spPr>
            <a:xfrm>
              <a:off x="4021959" y="4597189"/>
              <a:ext cx="2391323" cy="719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/>
                <a:t>Express.js</a:t>
              </a:r>
              <a:endParaRPr lang="ru-RU" sz="3200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92C0F5A-E618-36BB-BAC0-95232F8391EB}"/>
                </a:ext>
              </a:extLst>
            </p:cNvPr>
            <p:cNvSpPr/>
            <p:nvPr/>
          </p:nvSpPr>
          <p:spPr>
            <a:xfrm>
              <a:off x="7207698" y="4594696"/>
              <a:ext cx="1577351" cy="719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/>
                <a:t>Vue.js</a:t>
              </a:r>
              <a:endParaRPr lang="ru-RU" sz="3200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EFD22DD-5AC9-4EEA-DE36-21572B154F69}"/>
                </a:ext>
              </a:extLst>
            </p:cNvPr>
            <p:cNvSpPr/>
            <p:nvPr/>
          </p:nvSpPr>
          <p:spPr>
            <a:xfrm>
              <a:off x="9824265" y="4593795"/>
              <a:ext cx="1920133" cy="719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/>
                <a:t>Node.js</a:t>
              </a:r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B800086F-87C0-0119-F49E-B181F9F8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87" y="2058324"/>
            <a:ext cx="2143626" cy="1857541"/>
          </a:xfrm>
          <a:prstGeom prst="snip2DiagRect">
            <a:avLst>
              <a:gd name="adj1" fmla="val 21195"/>
              <a:gd name="adj2" fmla="val 284"/>
            </a:avLst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Рисунок 20" descr="Значок 5 со сплошной заливкой">
            <a:extLst>
              <a:ext uri="{FF2B5EF4-FFF2-40B4-BE49-F238E27FC236}">
                <a16:creationId xmlns:a16="http://schemas.microsoft.com/office/drawing/2014/main" id="{1037082D-92C7-5034-DFC7-EF99878BA8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5355" y="122690"/>
            <a:ext cx="527625" cy="5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2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37CB8435-076B-72C0-2EEA-01D405A2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E2483ABA-0DE1-D81A-77F7-810DC3F10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30" y="291651"/>
            <a:ext cx="7688700" cy="76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сделано на хакатоне</a:t>
            </a:r>
            <a:endParaRPr lang="ru-RU" dirty="0"/>
          </a:p>
        </p:txBody>
      </p:sp>
      <p:pic>
        <p:nvPicPr>
          <p:cNvPr id="8" name="Рисунок 7" descr="Значок 6 со сплошной заливкой">
            <a:extLst>
              <a:ext uri="{FF2B5EF4-FFF2-40B4-BE49-F238E27FC236}">
                <a16:creationId xmlns:a16="http://schemas.microsoft.com/office/drawing/2014/main" id="{9BA25094-E34F-A67E-004F-D1C35B105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355" y="115115"/>
            <a:ext cx="535200" cy="535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B5F1A4-A6CB-5206-4027-C3197DF5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8" y="1433964"/>
            <a:ext cx="2325422" cy="2593975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42C8E0F5-4756-5107-1BBC-86A5D446DCA9}"/>
              </a:ext>
            </a:extLst>
          </p:cNvPr>
          <p:cNvSpPr txBox="1">
            <a:spLocks/>
          </p:cNvSpPr>
          <p:nvPr/>
        </p:nvSpPr>
        <p:spPr>
          <a:xfrm>
            <a:off x="249628" y="4027939"/>
            <a:ext cx="2443239" cy="8239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</a:pPr>
            <a:r>
              <a:rPr lang="en-US" dirty="0"/>
              <a:t>VK ID</a:t>
            </a:r>
          </a:p>
          <a:p>
            <a:pPr marL="0" algn="ctr">
              <a:lnSpc>
                <a:spcPct val="100000"/>
              </a:lnSpc>
            </a:pPr>
            <a:r>
              <a:rPr lang="en-US" dirty="0"/>
              <a:t>(</a:t>
            </a:r>
            <a:r>
              <a:rPr lang="ru-RU" dirty="0"/>
              <a:t>также </a:t>
            </a:r>
            <a:r>
              <a:rPr lang="en-US" dirty="0" err="1"/>
              <a:t>YandexID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3382AE-7A15-C105-0B88-E38B59BC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494" y="1433963"/>
            <a:ext cx="5433569" cy="2593975"/>
          </a:xfrm>
          <a:prstGeom prst="rect">
            <a:avLst/>
          </a:prstGeom>
        </p:spPr>
      </p:pic>
      <p:sp>
        <p:nvSpPr>
          <p:cNvPr id="21" name="Текст 2">
            <a:extLst>
              <a:ext uri="{FF2B5EF4-FFF2-40B4-BE49-F238E27FC236}">
                <a16:creationId xmlns:a16="http://schemas.microsoft.com/office/drawing/2014/main" id="{7C8D2D04-DE27-B325-C4AF-5E2D7B0CE9CC}"/>
              </a:ext>
            </a:extLst>
          </p:cNvPr>
          <p:cNvSpPr txBox="1">
            <a:spLocks/>
          </p:cNvSpPr>
          <p:nvPr/>
        </p:nvSpPr>
        <p:spPr>
          <a:xfrm>
            <a:off x="3907228" y="4037125"/>
            <a:ext cx="4410154" cy="8239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</a:pPr>
            <a:r>
              <a:rPr lang="ru-RU" dirty="0"/>
              <a:t>Создание задач в различных пространствах</a:t>
            </a:r>
          </a:p>
        </p:txBody>
      </p:sp>
    </p:spTree>
    <p:extLst>
      <p:ext uri="{BB962C8B-B14F-4D97-AF65-F5344CB8AC3E}">
        <p14:creationId xmlns:p14="http://schemas.microsoft.com/office/powerpoint/2010/main" val="225016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06DBD1C-E4C4-509F-F54A-41920C1A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E7B3E66B-87D9-A5A2-0231-5D5988EEC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30" y="291651"/>
            <a:ext cx="7688700" cy="76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сделано на хакатоне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557A19-9996-83FE-683D-01410D80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2" y="1600990"/>
            <a:ext cx="4068652" cy="194152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021240C4-D822-5F07-8468-5C65F2B2D7CB}"/>
              </a:ext>
            </a:extLst>
          </p:cNvPr>
          <p:cNvSpPr txBox="1">
            <a:spLocks/>
          </p:cNvSpPr>
          <p:nvPr/>
        </p:nvSpPr>
        <p:spPr>
          <a:xfrm>
            <a:off x="575830" y="3815936"/>
            <a:ext cx="3329153" cy="55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dirty="0"/>
              <a:t>Уведомления на почту</a:t>
            </a:r>
          </a:p>
        </p:txBody>
      </p:sp>
      <p:pic>
        <p:nvPicPr>
          <p:cNvPr id="7" name="Рисунок 6" descr="Значок 7 со сплошной заливкой">
            <a:extLst>
              <a:ext uri="{FF2B5EF4-FFF2-40B4-BE49-F238E27FC236}">
                <a16:creationId xmlns:a16="http://schemas.microsoft.com/office/drawing/2014/main" id="{63562EE9-243C-9881-8211-342344661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307" y="164767"/>
            <a:ext cx="535200" cy="535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96E322-3BD8-526B-B296-D9C571953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06777"/>
            <a:ext cx="4378109" cy="1574742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03F12D45-61EB-CFF1-FE51-5076D98C8804}"/>
              </a:ext>
            </a:extLst>
          </p:cNvPr>
          <p:cNvSpPr txBox="1">
            <a:spLocks/>
          </p:cNvSpPr>
          <p:nvPr/>
        </p:nvSpPr>
        <p:spPr>
          <a:xfrm>
            <a:off x="3904983" y="3722911"/>
            <a:ext cx="5106009" cy="9573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dirty="0"/>
              <a:t>Приглашение других пользователей в свои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51881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270034"/>
            <a:ext cx="5064188" cy="760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Команда проекта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941592" y="3494257"/>
            <a:ext cx="3345116" cy="1267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Мумладзе Александр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Backend-</a:t>
            </a:r>
            <a:r>
              <a:rPr lang="ru-RU" dirty="0"/>
              <a:t>Разработчик</a:t>
            </a:r>
            <a:endParaRPr dirty="0"/>
          </a:p>
        </p:txBody>
      </p:sp>
      <p:sp>
        <p:nvSpPr>
          <p:cNvPr id="2" name="Google Shape;105;p16">
            <a:extLst>
              <a:ext uri="{FF2B5EF4-FFF2-40B4-BE49-F238E27FC236}">
                <a16:creationId xmlns:a16="http://schemas.microsoft.com/office/drawing/2014/main" id="{A8296D83-9FFA-52A9-5302-DAC08E830C24}"/>
              </a:ext>
            </a:extLst>
          </p:cNvPr>
          <p:cNvSpPr txBox="1">
            <a:spLocks/>
          </p:cNvSpPr>
          <p:nvPr/>
        </p:nvSpPr>
        <p:spPr>
          <a:xfrm>
            <a:off x="4857292" y="3494257"/>
            <a:ext cx="3345116" cy="12675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4605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</a:pPr>
            <a:r>
              <a:rPr lang="ru-RU" dirty="0"/>
              <a:t>Чидлеев Дмитрий</a:t>
            </a:r>
          </a:p>
          <a:p>
            <a:pPr marL="0" algn="ctr">
              <a:lnSpc>
                <a:spcPct val="150000"/>
              </a:lnSpc>
            </a:pPr>
            <a:r>
              <a:rPr lang="en-GB" dirty="0"/>
              <a:t>Frontend-</a:t>
            </a:r>
            <a:r>
              <a:rPr lang="ru-RU" dirty="0"/>
              <a:t>Разработчик</a:t>
            </a:r>
          </a:p>
        </p:txBody>
      </p:sp>
      <p:pic>
        <p:nvPicPr>
          <p:cNvPr id="8" name="Рисунок 7" descr="Значок 8 со сплошной заливкой">
            <a:extLst>
              <a:ext uri="{FF2B5EF4-FFF2-40B4-BE49-F238E27FC236}">
                <a16:creationId xmlns:a16="http://schemas.microsoft.com/office/drawing/2014/main" id="{4AC2A8E9-7CA3-BDA0-87A6-9C1E7C9BD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041" y="133047"/>
            <a:ext cx="511952" cy="511952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Человеческое лицо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FA7D751E-6B56-25D1-D84D-7BE0E6E9C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653" y="1351126"/>
            <a:ext cx="2890994" cy="214313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Человеческое лицо, человек, газета&#10;&#10;Автоматически созданное описание">
            <a:extLst>
              <a:ext uri="{FF2B5EF4-FFF2-40B4-BE49-F238E27FC236}">
                <a16:creationId xmlns:a16="http://schemas.microsoft.com/office/drawing/2014/main" id="{5747F069-1243-7133-7C83-03E86620E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355" y="1351126"/>
            <a:ext cx="2890994" cy="21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64767"/>
            <a:ext cx="7688700" cy="1481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Экономическая целесообразность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49" y="1799540"/>
            <a:ext cx="7795857" cy="293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Требуемые ресурсы: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Сотрудники (</a:t>
            </a:r>
            <a:r>
              <a:rPr lang="en-US" dirty="0"/>
              <a:t>frontend, backend, </a:t>
            </a:r>
            <a:r>
              <a:rPr lang="ru-RU" dirty="0"/>
              <a:t>дизайнер, тестировщик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Финансы (аренда хостинга, оплата работы сотрудников);</a:t>
            </a:r>
          </a:p>
          <a:p>
            <a:pPr marL="0" lvl="0" indent="0" algn="l" rtl="0">
              <a:lnSpc>
                <a:spcPct val="100000"/>
              </a:lnSpc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ru-RU" dirty="0"/>
              <a:t>Эффекты от продукта</a:t>
            </a:r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ru-RU" dirty="0"/>
              <a:t>- Снижение числа несделанных задач и уровня стресса;</a:t>
            </a:r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ru-RU" dirty="0"/>
              <a:t>- Рост успеваемости и продуктивности студентов</a:t>
            </a:r>
          </a:p>
          <a:p>
            <a:pPr marL="0" lvl="0" indent="0" algn="l" rtl="0">
              <a:lnSpc>
                <a:spcPct val="100000"/>
              </a:lnSpc>
              <a:buNone/>
            </a:pPr>
            <a:r>
              <a:rPr lang="ru-RU" dirty="0"/>
              <a:t>- Сокращение незапланированных трат</a:t>
            </a:r>
          </a:p>
        </p:txBody>
      </p:sp>
      <p:pic>
        <p:nvPicPr>
          <p:cNvPr id="4" name="Рисунок 3" descr="Значок 9 со сплошной заливкой">
            <a:extLst>
              <a:ext uri="{FF2B5EF4-FFF2-40B4-BE49-F238E27FC236}">
                <a16:creationId xmlns:a16="http://schemas.microsoft.com/office/drawing/2014/main" id="{EC5FBEA1-2BEA-C3AE-BFB6-1E1B6FD57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550" y="129861"/>
            <a:ext cx="545957" cy="5459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Хакатон Роспатент ЮФУ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Хакатон Роспатент ЮФ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205</Words>
  <Application>Microsoft Office PowerPoint</Application>
  <PresentationFormat>Экран (16:9)</PresentationFormat>
  <Paragraphs>42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Aptos Display</vt:lpstr>
      <vt:lpstr>Arial</vt:lpstr>
      <vt:lpstr>Calibri</vt:lpstr>
      <vt:lpstr>Тема Office</vt:lpstr>
      <vt:lpstr>Презентация PowerPoint</vt:lpstr>
      <vt:lpstr>Презентация PowerPoint</vt:lpstr>
      <vt:lpstr>Проблема</vt:lpstr>
      <vt:lpstr>Решение</vt:lpstr>
      <vt:lpstr>Стек технологий</vt:lpstr>
      <vt:lpstr>Что сделано на хакатоне</vt:lpstr>
      <vt:lpstr>Что сделано на хакатоне</vt:lpstr>
      <vt:lpstr>Команда проекта</vt:lpstr>
      <vt:lpstr>Экономическая целесообразность</vt:lpstr>
      <vt:lpstr>Презентация продукта</vt:lpstr>
      <vt:lpstr>Презентация продукта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презентации</dc:title>
  <dc:creator>mumladze@sfedu.ru;chidleev@sfedu.ru</dc:creator>
  <cp:lastModifiedBy>Мумладзе Александр Сергоевич</cp:lastModifiedBy>
  <cp:revision>34</cp:revision>
  <dcterms:modified xsi:type="dcterms:W3CDTF">2024-11-24T11:44:07Z</dcterms:modified>
</cp:coreProperties>
</file>